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7" r:id="rId2"/>
    <p:sldId id="259" r:id="rId3"/>
    <p:sldId id="260" r:id="rId4"/>
    <p:sldId id="261" r:id="rId5"/>
    <p:sldId id="263" r:id="rId6"/>
    <p:sldId id="264" r:id="rId7"/>
    <p:sldId id="265" r:id="rId8"/>
    <p:sldId id="266" r:id="rId9"/>
    <p:sldId id="267" r:id="rId10"/>
    <p:sldId id="268" r:id="rId11"/>
    <p:sldId id="269" r:id="rId12"/>
    <p:sldId id="270" r:id="rId13"/>
    <p:sldId id="271" r:id="rId14"/>
    <p:sldId id="272" r:id="rId15"/>
    <p:sldId id="273" r:id="rId16"/>
  </p:sldIdLst>
  <p:sldSz cx="9144000" cy="6858000" type="screen4x3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1062" y="-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Triángulo isósceles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7787EBCC-A789-4924-93B1-936A70E079B3}" type="datetimeFigureOut">
              <a:rPr lang="es-MX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21/08/2014</a:t>
            </a:fld>
            <a:endParaRPr lang="es-MX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es-MX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E8319140-5289-46D3-A7B7-88E3684578E6}" type="slidenum">
              <a:rPr lang="es-MX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‹Nº›</a:t>
            </a:fld>
            <a:endParaRPr lang="es-MX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87EBCC-A789-4924-93B1-936A70E079B3}" type="datetimeFigureOut">
              <a:rPr lang="es-MX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21/08/2014</a:t>
            </a:fld>
            <a:endParaRPr lang="es-MX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19140-5289-46D3-A7B7-88E3684578E6}" type="slidenum">
              <a:rPr lang="es-MX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‹Nº›</a:t>
            </a:fld>
            <a:endParaRPr lang="es-MX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87EBCC-A789-4924-93B1-936A70E079B3}" type="datetimeFigureOut">
              <a:rPr lang="es-MX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21/08/2014</a:t>
            </a:fld>
            <a:endParaRPr lang="es-MX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19140-5289-46D3-A7B7-88E3684578E6}" type="slidenum">
              <a:rPr lang="es-MX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‹Nº›</a:t>
            </a:fld>
            <a:endParaRPr lang="es-MX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7787EBCC-A789-4924-93B1-936A70E079B3}" type="datetimeFigureOut">
              <a:rPr lang="es-MX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21/08/2014</a:t>
            </a:fld>
            <a:endParaRPr lang="es-MX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es-MX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19140-5289-46D3-A7B7-88E3684578E6}" type="slidenum">
              <a:rPr lang="es-MX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‹Nº›</a:t>
            </a:fld>
            <a:endParaRPr lang="es-MX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riángulo rectángulo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Triángulo isósceles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7787EBCC-A789-4924-93B1-936A70E079B3}" type="datetimeFigureOut">
              <a:rPr lang="es-MX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21/08/2014</a:t>
            </a:fld>
            <a:endParaRPr lang="es-MX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es-MX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E8319140-5289-46D3-A7B7-88E3684578E6}" type="slidenum">
              <a:rPr lang="es-MX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‹Nº›</a:t>
            </a:fld>
            <a:endParaRPr lang="es-MX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cxnSp>
        <p:nvCxnSpPr>
          <p:cNvPr id="11" name="10 Conector recto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9 Conector recto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7787EBCC-A789-4924-93B1-936A70E079B3}" type="datetimeFigureOut">
              <a:rPr lang="es-MX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21/08/2014</a:t>
            </a:fld>
            <a:endParaRPr lang="es-MX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es-MX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E8319140-5289-46D3-A7B7-88E3684578E6}" type="slidenum">
              <a:rPr lang="es-MX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‹Nº›</a:t>
            </a:fld>
            <a:endParaRPr lang="es-MX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7787EBCC-A789-4924-93B1-936A70E079B3}" type="datetimeFigureOut">
              <a:rPr lang="es-MX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21/08/2014</a:t>
            </a:fld>
            <a:endParaRPr lang="es-MX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es-MX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E8319140-5289-46D3-A7B7-88E3684578E6}" type="slidenum">
              <a:rPr lang="es-MX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‹Nº›</a:t>
            </a:fld>
            <a:endParaRPr lang="es-MX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87EBCC-A789-4924-93B1-936A70E079B3}" type="datetimeFigureOut">
              <a:rPr lang="es-MX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21/08/2014</a:t>
            </a:fld>
            <a:endParaRPr lang="es-MX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19140-5289-46D3-A7B7-88E3684578E6}" type="slidenum">
              <a:rPr lang="es-MX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‹Nº›</a:t>
            </a:fld>
            <a:endParaRPr lang="es-MX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7787EBCC-A789-4924-93B1-936A70E079B3}" type="datetimeFigureOut">
              <a:rPr lang="es-MX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21/08/2014</a:t>
            </a:fld>
            <a:endParaRPr lang="es-MX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es-MX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E8319140-5289-46D3-A7B7-88E3684578E6}" type="slidenum">
              <a:rPr lang="es-MX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‹Nº›</a:t>
            </a:fld>
            <a:endParaRPr lang="es-MX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7787EBCC-A789-4924-93B1-936A70E079B3}" type="datetimeFigureOut">
              <a:rPr lang="es-MX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21/08/2014</a:t>
            </a:fld>
            <a:endParaRPr lang="es-MX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es-MX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E8319140-5289-46D3-A7B7-88E3684578E6}" type="slidenum">
              <a:rPr lang="es-MX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‹Nº›</a:t>
            </a:fld>
            <a:endParaRPr lang="es-MX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7787EBCC-A789-4924-93B1-936A70E079B3}" type="datetimeFigureOut">
              <a:rPr lang="es-MX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21/08/2014</a:t>
            </a:fld>
            <a:endParaRPr lang="es-MX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es-MX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E8319140-5289-46D3-A7B7-88E3684578E6}" type="slidenum">
              <a:rPr lang="es-MX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‹Nº›</a:t>
            </a:fld>
            <a:endParaRPr lang="es-MX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10 Triángulo rectángulo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7 Conector recto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8 Conector recto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45A15720-00DA-41C5-8D00-616CF6041BB5}" type="datetimeFigureOut">
              <a:rPr lang="es-CO" smtClean="0"/>
              <a:t>21/08/2014</a:t>
            </a:fld>
            <a:endParaRPr lang="es-CO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es-CO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2CF7028D-09D9-4510-9DA4-48810FFBDCA6}" type="slidenum">
              <a:rPr lang="es-CO" smtClean="0"/>
              <a:t>‹Nº›</a:t>
            </a:fld>
            <a:endParaRPr lang="es-CO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>
            <a:duotone>
              <a:schemeClr val="bg2">
                <a:shade val="90000"/>
                <a:satMod val="150000"/>
              </a:schemeClr>
              <a:schemeClr val="bg2">
                <a:tint val="88000"/>
                <a:satMod val="15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Marker/>
                    </a14:imgEffect>
                    <a14:imgEffect>
                      <a14:colorTemperature colorTemp="4700"/>
                    </a14:imgEffect>
                    <a14:imgEffect>
                      <a14:saturation sat="400000"/>
                    </a14:imgEffect>
                  </a14:imgLayer>
                </a14:imgProps>
              </a:ext>
            </a:extLst>
          </a:blip>
          <a:tile tx="0" ty="0" sx="65000" sy="65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3568" y="548681"/>
            <a:ext cx="7772400" cy="936104"/>
          </a:xfrm>
        </p:spPr>
        <p:txBody>
          <a:bodyPr/>
          <a:lstStyle/>
          <a:p>
            <a:r>
              <a:rPr lang="es-MX" dirty="0" smtClean="0"/>
              <a:t>LAS TICS</a:t>
            </a:r>
            <a:endParaRPr lang="es-MX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115616" y="1700808"/>
            <a:ext cx="7056784" cy="4392488"/>
          </a:xfrm>
        </p:spPr>
        <p:txBody>
          <a:bodyPr>
            <a:normAutofit/>
          </a:bodyPr>
          <a:lstStyle/>
          <a:p>
            <a:r>
              <a:rPr lang="es-MX" dirty="0" smtClean="0"/>
              <a:t>POR:</a:t>
            </a:r>
          </a:p>
          <a:p>
            <a:r>
              <a:rPr lang="es-MX" dirty="0" smtClean="0"/>
              <a:t>JUAN MANUEL SANCHEZ</a:t>
            </a:r>
          </a:p>
          <a:p>
            <a:r>
              <a:rPr lang="es-MX" dirty="0" smtClean="0"/>
              <a:t>KOGI HOYOS CORREDOR</a:t>
            </a:r>
            <a:endParaRPr lang="es-MX" dirty="0" smtClean="0"/>
          </a:p>
          <a:p>
            <a:r>
              <a:rPr lang="es-MX" dirty="0" smtClean="0"/>
              <a:t>9-B</a:t>
            </a:r>
          </a:p>
          <a:p>
            <a:endParaRPr lang="es-MX" dirty="0" smtClean="0"/>
          </a:p>
          <a:p>
            <a:r>
              <a:rPr lang="es-MX" dirty="0" smtClean="0"/>
              <a:t>TECNOLOGIA E INFORMATICA</a:t>
            </a:r>
            <a:endParaRPr lang="es-MX" dirty="0"/>
          </a:p>
          <a:p>
            <a:r>
              <a:rPr lang="es-MX" dirty="0" smtClean="0"/>
              <a:t>I.E LA SALLE DE CAMPOAMOR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3806575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187624" y="116632"/>
            <a:ext cx="6512511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es-MX" dirty="0"/>
              <a:t>9</a:t>
            </a:r>
            <a:r>
              <a:rPr lang="es-MX" dirty="0" smtClean="0"/>
              <a:t>.¿EN QUÉ CONSISTE EL TIPO DE TIC DE SERVICIOS EN LAS TIC?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4294967295"/>
          </p:nvPr>
        </p:nvSpPr>
        <p:spPr>
          <a:xfrm>
            <a:off x="1115616" y="2852936"/>
            <a:ext cx="6400800" cy="3474720"/>
          </a:xfrm>
          <a:prstGeom prst="rect">
            <a:avLst/>
          </a:prstGeom>
        </p:spPr>
        <p:txBody>
          <a:bodyPr>
            <a:normAutofit fontScale="70000" lnSpcReduction="20000"/>
          </a:bodyPr>
          <a:lstStyle/>
          <a:p>
            <a:pPr marL="0" indent="0" algn="just">
              <a:buNone/>
            </a:pPr>
            <a:r>
              <a:rPr lang="es-MX" dirty="0" smtClean="0"/>
              <a:t>las TIC ofrecen varios servicios a los consumidores. Los más importantes son el correo electrónico, la búsqueda de información, la banca online, el audio </a:t>
            </a:r>
          </a:p>
          <a:p>
            <a:pPr marL="0" indent="0" algn="just">
              <a:buNone/>
            </a:pPr>
            <a:r>
              <a:rPr lang="es-MX" dirty="0" smtClean="0"/>
              <a:t>y música, la televisión y el cine, el comercio electrónico, e-administración y e-gobierno, la </a:t>
            </a:r>
          </a:p>
          <a:p>
            <a:pPr marL="0" indent="0" algn="just">
              <a:buNone/>
            </a:pPr>
            <a:r>
              <a:rPr lang="es-MX" dirty="0" smtClean="0"/>
              <a:t>e-sanidad, la educación, los videojuegos y los servicios móviles. En los últimos años han aparecido más servicios como los Peer to Peer (P2P), los blogs o las comunidades virtuales.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41476443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shred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115616" y="188640"/>
            <a:ext cx="6512511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es-MX" dirty="0" smtClean="0"/>
              <a:t>10.¿CUAL ES LA LEY DE TICS EN COLOMBIA?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4294967295"/>
          </p:nvPr>
        </p:nvSpPr>
        <p:spPr>
          <a:xfrm>
            <a:off x="1115616" y="2420888"/>
            <a:ext cx="6400800" cy="3474720"/>
          </a:xfrm>
          <a:prstGeom prst="rect">
            <a:avLst/>
          </a:prstGeo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es-MX" dirty="0" smtClean="0"/>
              <a:t>La presente Ley determina el marco general para la</a:t>
            </a:r>
          </a:p>
          <a:p>
            <a:pPr marL="0" indent="0">
              <a:buNone/>
            </a:pPr>
            <a:r>
              <a:rPr lang="es-MX" dirty="0" smtClean="0"/>
              <a:t>formulación de las políticas públicas que regirán el sector de las Tecnologías de la Información y las Comunicaciones, su ordenamiento general, el régimen de competencia, la protección al usuario, así como lo concerniente a la cobertura,</a:t>
            </a:r>
          </a:p>
          <a:p>
            <a:pPr marL="0" indent="0">
              <a:buNone/>
            </a:pPr>
            <a:r>
              <a:rPr lang="es-MX" dirty="0" smtClean="0"/>
              <a:t>la calidad del servicio, la promoción de la inversión en el sector y el desarrollo de estas tecnologías, el uso eficiente de las redes y del espectro radioeléctrico, así como las potestades del Estado en relación con la planeación, la gestión, la administración adecuada y eficiente de los recursos, regulación, control y vigilancia del mismo y facilitando el libre acceso y sin discriminación de los habitantes del territorio nacional a la Sociedad de la Información.</a:t>
            </a:r>
            <a:endParaRPr lang="es-MX" dirty="0"/>
          </a:p>
        </p:txBody>
      </p:sp>
      <p:pic>
        <p:nvPicPr>
          <p:cNvPr id="4" name="Picture 2" descr="http://www.colegiofatima.edu.do/site/images/tic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3968" y="5589240"/>
            <a:ext cx="3062114" cy="11312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646970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331640" y="404664"/>
            <a:ext cx="6512511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es-MX" dirty="0"/>
              <a:t>11. ¿ </a:t>
            </a:r>
            <a:r>
              <a:rPr lang="es-MX" dirty="0" smtClean="0"/>
              <a:t>CUÁL ES EL OBJETO DE LA LEY  DE TICS DE COLOMBIA?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4294967295"/>
          </p:nvPr>
        </p:nvSpPr>
        <p:spPr>
          <a:xfrm>
            <a:off x="1331640" y="2708920"/>
            <a:ext cx="6400800" cy="3474720"/>
          </a:xfrm>
          <a:prstGeom prst="rect">
            <a:avLst/>
          </a:prstGeo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es-MX" sz="4000" dirty="0" smtClean="0"/>
              <a:t>El objeto principal de las tics en Colombia es dar a los usuarios una mejor calidad, eficiencia y seguridad al utilizar el servicio.</a:t>
            </a:r>
            <a:endParaRPr lang="es-MX" sz="4000" dirty="0"/>
          </a:p>
        </p:txBody>
      </p:sp>
    </p:spTree>
    <p:extLst>
      <p:ext uri="{BB962C8B-B14F-4D97-AF65-F5344CB8AC3E}">
        <p14:creationId xmlns:p14="http://schemas.microsoft.com/office/powerpoint/2010/main" val="29479176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115616" y="692696"/>
            <a:ext cx="6512511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es-MX" dirty="0" smtClean="0"/>
              <a:t>12.EXPLICA EL ARTICULO 16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4294967295"/>
          </p:nvPr>
        </p:nvSpPr>
        <p:spPr>
          <a:xfrm>
            <a:off x="1403648" y="2780928"/>
            <a:ext cx="6400800" cy="3474720"/>
          </a:xfrm>
          <a:prstGeom prst="rect">
            <a:avLst/>
          </a:prstGeo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s-MX" sz="4000" dirty="0" smtClean="0"/>
              <a:t>El articulo 16 nos dice que el ministerio de las comunicaciones paso a llamarse ministerio de tecnologías de la información y las comunicaciones o TIC.</a:t>
            </a:r>
            <a:endParaRPr lang="es-MX" sz="4000" dirty="0"/>
          </a:p>
        </p:txBody>
      </p:sp>
      <p:pic>
        <p:nvPicPr>
          <p:cNvPr id="4" name="Picture 8" descr="https://encrypted-tbn3.gstatic.com/images?q=tbn:ANd9GcSeSjOH9Ci59q1qjOhed1Mx2aCfHyELnr7Yeo0UG96gubrOy4S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2240" y="5157869"/>
            <a:ext cx="1815533" cy="11795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622397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331640" y="692696"/>
            <a:ext cx="6512511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es-MX" dirty="0"/>
              <a:t>13. </a:t>
            </a:r>
            <a:r>
              <a:rPr lang="es-MX" dirty="0" smtClean="0"/>
              <a:t>RESUME DEL VIDEO DE TIC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4294967295"/>
          </p:nvPr>
        </p:nvSpPr>
        <p:spPr>
          <a:xfrm>
            <a:off x="1403648" y="2564904"/>
            <a:ext cx="6400800" cy="3474720"/>
          </a:xfrm>
          <a:prstGeom prst="rect">
            <a:avLst/>
          </a:prstGeom>
        </p:spPr>
        <p:txBody>
          <a:bodyPr>
            <a:normAutofit fontScale="85000" lnSpcReduction="20000"/>
          </a:bodyPr>
          <a:lstStyle/>
          <a:p>
            <a:pPr marL="0" indent="0" algn="just">
              <a:buNone/>
            </a:pPr>
            <a:r>
              <a:rPr lang="es-MX" sz="3200" dirty="0" smtClean="0"/>
              <a:t>Las TIC son las tecnologías de información y comunicación y son </a:t>
            </a:r>
            <a:r>
              <a:rPr lang="es-MX" sz="3200" dirty="0"/>
              <a:t>aquellas tecnologías que se necesitan para la gestión y transformación de la información, y muy en particular el uso de ordenadores y programas que permiten crear, modificar, almacenar, administrar, proteger </a:t>
            </a:r>
            <a:r>
              <a:rPr lang="es-MX" sz="3200" dirty="0" smtClean="0"/>
              <a:t> y </a:t>
            </a:r>
            <a:r>
              <a:rPr lang="es-MX" sz="3200" dirty="0"/>
              <a:t>recuperar esa información.</a:t>
            </a:r>
          </a:p>
        </p:txBody>
      </p:sp>
    </p:spTree>
    <p:extLst>
      <p:ext uri="{BB962C8B-B14F-4D97-AF65-F5344CB8AC3E}">
        <p14:creationId xmlns:p14="http://schemas.microsoft.com/office/powerpoint/2010/main" val="30574315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dirty="0" smtClean="0"/>
              <a:t>IMAGENES</a:t>
            </a: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39137177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403648" y="332656"/>
            <a:ext cx="6512511" cy="1143000"/>
          </a:xfrm>
        </p:spPr>
        <p:txBody>
          <a:bodyPr/>
          <a:lstStyle/>
          <a:p>
            <a:pPr algn="ctr"/>
            <a:r>
              <a:rPr lang="es-MX" dirty="0" smtClean="0"/>
              <a:t>1.¿QUE SIGNIFICA TIC?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4294967295"/>
          </p:nvPr>
        </p:nvSpPr>
        <p:spPr>
          <a:xfrm>
            <a:off x="1475656" y="2348880"/>
            <a:ext cx="6400800" cy="3474720"/>
          </a:xfrm>
          <a:prstGeom prst="rect">
            <a:avLst/>
          </a:prstGeom>
        </p:spPr>
        <p:txBody>
          <a:bodyPr>
            <a:normAutofit fontScale="85000" lnSpcReduction="20000"/>
          </a:bodyPr>
          <a:lstStyle/>
          <a:p>
            <a:pPr marL="0" indent="0" algn="just">
              <a:buNone/>
            </a:pPr>
            <a:r>
              <a:rPr lang="es-MX" sz="3600" dirty="0" smtClean="0"/>
              <a:t>Las tecnologías de la información y la comunicación (TIC) son todas aquellas herramientas y programas que tratan, administran, transmiten y comparten la </a:t>
            </a:r>
          </a:p>
          <a:p>
            <a:pPr marL="0" indent="0" algn="just">
              <a:buNone/>
            </a:pPr>
            <a:r>
              <a:rPr lang="es-MX" sz="3600" dirty="0" smtClean="0"/>
              <a:t>información mediante soportes tecnológicos</a:t>
            </a:r>
            <a:r>
              <a:rPr lang="es-MX" dirty="0" smtClean="0"/>
              <a:t>. </a:t>
            </a:r>
            <a:endParaRPr lang="es-MX" dirty="0"/>
          </a:p>
        </p:txBody>
      </p:sp>
      <p:pic>
        <p:nvPicPr>
          <p:cNvPr id="1026" name="Picture 2" descr="http://aulacreativa.bligoo.com/media/users/21/1073205/images/public/277243/20080620-www_pc_actualizacao5b15d2_1_.jpg?v=133960466595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5301208"/>
            <a:ext cx="3995167" cy="12138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964540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331640" y="260648"/>
            <a:ext cx="6512511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es-MX" dirty="0" smtClean="0"/>
              <a:t>2.¿EN QUE SECTORES SE UTILIZAN LAS TICS?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4294967295"/>
          </p:nvPr>
        </p:nvSpPr>
        <p:spPr>
          <a:xfrm>
            <a:off x="1475656" y="2132856"/>
            <a:ext cx="6400800" cy="3474720"/>
          </a:xfrm>
          <a:prstGeom prst="rect">
            <a:avLst/>
          </a:prstGeom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es-MX" dirty="0" smtClean="0"/>
              <a:t> </a:t>
            </a:r>
            <a:r>
              <a:rPr lang="es-MX" sz="4000" dirty="0" smtClean="0"/>
              <a:t>Las TIC forman ya parte de la mayoría de sectores: </a:t>
            </a:r>
          </a:p>
          <a:p>
            <a:pPr marL="0" indent="0" algn="just">
              <a:buNone/>
            </a:pPr>
            <a:r>
              <a:rPr lang="es-MX" sz="4000" dirty="0" smtClean="0"/>
              <a:t>educación, robótica, Administración pública, empleo y empresas, salud…</a:t>
            </a:r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41431181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259632" y="332656"/>
            <a:ext cx="6512511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es-MX" dirty="0" smtClean="0"/>
              <a:t>3.¿EN QUE CONSISTE LA INMATERIALIDAD EN TICS?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4294967295"/>
          </p:nvPr>
        </p:nvSpPr>
        <p:spPr>
          <a:xfrm>
            <a:off x="1187624" y="2492896"/>
            <a:ext cx="6400800" cy="3474720"/>
          </a:xfrm>
          <a:prstGeom prst="rect">
            <a:avLst/>
          </a:prstGeom>
        </p:spPr>
        <p:txBody>
          <a:bodyPr>
            <a:normAutofit fontScale="77500" lnSpcReduction="20000"/>
          </a:bodyPr>
          <a:lstStyle/>
          <a:p>
            <a:pPr marL="0" indent="0" algn="just">
              <a:buNone/>
            </a:pPr>
            <a:r>
              <a:rPr lang="es-MX" sz="4000" dirty="0" smtClean="0"/>
              <a:t>La digitalización nos permite disponer de información inmaterial, para almacenar grandes cantidades en pequeños soportes o acceder a información ubicada en </a:t>
            </a:r>
          </a:p>
          <a:p>
            <a:pPr marL="0" indent="0" algn="just">
              <a:buNone/>
            </a:pPr>
            <a:r>
              <a:rPr lang="es-MX" sz="4000" dirty="0" smtClean="0"/>
              <a:t>dispositivos lejanos.</a:t>
            </a:r>
          </a:p>
          <a:p>
            <a:endParaRPr lang="es-MX" dirty="0"/>
          </a:p>
        </p:txBody>
      </p:sp>
      <p:pic>
        <p:nvPicPr>
          <p:cNvPr id="5" name="Picture 2" descr="http://2.bp.blogspot.com/-DtDm6y27wV4/TcqZ8YPsG1I/AAAAAAAAABo/u0-XosXIP5c/s1600/tic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1881" y="5085184"/>
            <a:ext cx="3528392" cy="12767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5906459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259632" y="332656"/>
            <a:ext cx="6512511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es-MX" dirty="0" smtClean="0"/>
              <a:t>5.¿EN QUE CONSISTE LA INTERACTIVIDAD EN TICS?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4294967295"/>
          </p:nvPr>
        </p:nvSpPr>
        <p:spPr>
          <a:xfrm>
            <a:off x="1403648" y="2708920"/>
            <a:ext cx="6400800" cy="3474720"/>
          </a:xfrm>
          <a:prstGeom prst="rect">
            <a:avLst/>
          </a:prstGeom>
        </p:spPr>
        <p:txBody>
          <a:bodyPr>
            <a:normAutofit fontScale="70000" lnSpcReduction="20000"/>
          </a:bodyPr>
          <a:lstStyle/>
          <a:p>
            <a:pPr marL="0" indent="0" algn="just">
              <a:buNone/>
            </a:pPr>
            <a:r>
              <a:rPr lang="es-MX" sz="3600" dirty="0" smtClean="0"/>
              <a:t>Las nuevas TIC se caracterizan por permitir la comunicación bidireccional, entre personas o grupos sin importar donde se encuentren. Esta comunicación se realiza a través de páginas web, correo electrónico, foros, mensajería instantánea, </a:t>
            </a:r>
          </a:p>
          <a:p>
            <a:pPr marL="0" indent="0" algn="just">
              <a:buNone/>
            </a:pPr>
            <a:r>
              <a:rPr lang="es-MX" sz="3600" dirty="0" smtClean="0"/>
              <a:t>videoconferencias, blogs o wikis entre otros sistemas.</a:t>
            </a:r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2896582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1442424"/>
          </a:xfrm>
        </p:spPr>
        <p:txBody>
          <a:bodyPr>
            <a:normAutofit fontScale="90000"/>
          </a:bodyPr>
          <a:lstStyle/>
          <a:p>
            <a:pPr algn="ctr"/>
            <a:r>
              <a:rPr lang="es-MX" dirty="0"/>
              <a:t>6. </a:t>
            </a:r>
            <a:r>
              <a:rPr lang="es-MX" dirty="0" smtClean="0"/>
              <a:t>¿EN QUÉ CONSISTE LA AUTOMATIZACIÓN DE TAREAS EN TICS?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4294967295"/>
          </p:nvPr>
        </p:nvSpPr>
        <p:spPr>
          <a:xfrm>
            <a:off x="1115616" y="2420888"/>
            <a:ext cx="6400800" cy="3474720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s-MX" sz="2400" dirty="0" smtClean="0"/>
              <a:t>Las TIC han facilitado muchos aspectos de la vida de las </a:t>
            </a:r>
          </a:p>
          <a:p>
            <a:pPr marL="0" indent="0" algn="just">
              <a:buNone/>
            </a:pPr>
            <a:r>
              <a:rPr lang="es-MX" sz="2400" dirty="0" smtClean="0"/>
              <a:t>personas gracias a esta característica. Con la automatización de tareas podemos, por </a:t>
            </a:r>
          </a:p>
          <a:p>
            <a:pPr marL="0" indent="0" algn="just">
              <a:buNone/>
            </a:pPr>
            <a:r>
              <a:rPr lang="es-MX" sz="2400" dirty="0" smtClean="0"/>
              <a:t>ejemplo, programar actividades que realizaran automáticamente los ordenadores con total </a:t>
            </a:r>
          </a:p>
          <a:p>
            <a:pPr marL="0" indent="0" algn="just">
              <a:buNone/>
            </a:pPr>
            <a:r>
              <a:rPr lang="es-MX" sz="2400" dirty="0" smtClean="0"/>
              <a:t>seguridad y efectividad</a:t>
            </a:r>
            <a:r>
              <a:rPr lang="es-MX" sz="2800" dirty="0" smtClean="0"/>
              <a:t>. </a:t>
            </a:r>
            <a:endParaRPr lang="es-MX" sz="2800" dirty="0"/>
          </a:p>
        </p:txBody>
      </p:sp>
      <p:pic>
        <p:nvPicPr>
          <p:cNvPr id="6146" name="Picture 2" descr="http://www.grao.com/coberta/recurs/recursos-tic-aula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4088" y="5373216"/>
            <a:ext cx="3143250" cy="12576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624986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sz="quarter" idx="4294967295"/>
          </p:nvPr>
        </p:nvSpPr>
        <p:spPr>
          <a:xfrm>
            <a:off x="1331640" y="1484784"/>
            <a:ext cx="6400800" cy="3474720"/>
          </a:xfrm>
          <a:prstGeom prst="rect">
            <a:avLst/>
          </a:prstGeom>
        </p:spPr>
        <p:txBody>
          <a:bodyPr/>
          <a:lstStyle/>
          <a:p>
            <a:pPr marL="0" lvl="0" indent="0" algn="just">
              <a:buClr>
                <a:srgbClr val="F14124">
                  <a:lumMod val="75000"/>
                </a:srgbClr>
              </a:buClr>
              <a:buNone/>
            </a:pPr>
            <a:r>
              <a:rPr lang="es-MX" sz="2800" dirty="0"/>
              <a:t>Existen interesantes cursos de TIC, desde enfados a profesores </a:t>
            </a:r>
          </a:p>
          <a:p>
            <a:pPr marL="0" lvl="0" indent="0" algn="just">
              <a:buClr>
                <a:srgbClr val="F14124">
                  <a:lumMod val="75000"/>
                </a:srgbClr>
              </a:buClr>
              <a:buNone/>
            </a:pPr>
            <a:r>
              <a:rPr lang="es-MX" sz="2800" dirty="0"/>
              <a:t>como a público en general. Incluso hay programas más especializados como los masters en </a:t>
            </a:r>
          </a:p>
          <a:p>
            <a:pPr marL="0" lvl="0" indent="0" algn="just">
              <a:buClr>
                <a:srgbClr val="F14124">
                  <a:lumMod val="75000"/>
                </a:srgbClr>
              </a:buClr>
              <a:buNone/>
            </a:pPr>
            <a:r>
              <a:rPr lang="es-MX" sz="2800" dirty="0"/>
              <a:t>TIC.</a:t>
            </a:r>
          </a:p>
          <a:p>
            <a:endParaRPr lang="es-CO" dirty="0"/>
          </a:p>
        </p:txBody>
      </p:sp>
      <p:sp>
        <p:nvSpPr>
          <p:cNvPr id="2" name="AutoShape 2" descr="https://encrypted-tbn3.gstatic.com/images?q=tbn:ANd9GcSeSjOH9Ci59q1qjOhed1Mx2aCfHyELnr7Yeo0UG96gubrOy4Sa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CO"/>
          </a:p>
        </p:txBody>
      </p:sp>
      <p:sp>
        <p:nvSpPr>
          <p:cNvPr id="4" name="AutoShape 4" descr="https://encrypted-tbn3.gstatic.com/images?q=tbn:ANd9GcSeSjOH9Ci59q1qjOhed1Mx2aCfHyELnr7Yeo0UG96gubrOy4Sa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CO"/>
          </a:p>
        </p:txBody>
      </p:sp>
      <p:sp>
        <p:nvSpPr>
          <p:cNvPr id="5" name="AutoShape 6" descr="https://encrypted-tbn3.gstatic.com/images?q=tbn:ANd9GcSeSjOH9Ci59q1qjOhed1Mx2aCfHyELnr7Yeo0UG96gubrOy4Sa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CO"/>
          </a:p>
        </p:txBody>
      </p:sp>
      <p:pic>
        <p:nvPicPr>
          <p:cNvPr id="7176" name="Picture 8" descr="https://encrypted-tbn3.gstatic.com/images?q=tbn:ANd9GcSeSjOH9Ci59q1qjOhed1Mx2aCfHyELnr7Yeo0UG96gubrOy4S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79912" y="4365104"/>
            <a:ext cx="3034655" cy="19716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725824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187624" y="692696"/>
            <a:ext cx="6512511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es-MX" dirty="0" smtClean="0"/>
              <a:t>7.¿EN QUE CONSISTE EL TIPO DE TIC DE REDES?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4294967295"/>
          </p:nvPr>
        </p:nvSpPr>
        <p:spPr>
          <a:xfrm>
            <a:off x="1187624" y="2492896"/>
            <a:ext cx="6400800" cy="347472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s-MX" sz="3200" dirty="0"/>
              <a:t>L</a:t>
            </a:r>
            <a:r>
              <a:rPr lang="es-MX" sz="3200" dirty="0" smtClean="0"/>
              <a:t>a telefonía fija, la banda ancha, la telefonía móvil, las redes de televisión o las redes en el hogar son algunas de las redes de TIC</a:t>
            </a:r>
            <a:r>
              <a:rPr lang="es-MX" sz="3600" dirty="0" smtClean="0"/>
              <a:t>.</a:t>
            </a:r>
            <a:endParaRPr lang="es-MX" sz="3600" dirty="0"/>
          </a:p>
        </p:txBody>
      </p:sp>
      <p:pic>
        <p:nvPicPr>
          <p:cNvPr id="8194" name="Picture 2" descr="https://encrypted-tbn2.gstatic.com/images?q=tbn:ANd9GcQzk2quT2qpJz3HetzvFR6khfR92aRGXrCE7FIAJKVgbfkKzA6yrQ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4048" y="4653136"/>
            <a:ext cx="2171700" cy="21050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32619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187624" y="404664"/>
            <a:ext cx="6512511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es-MX" dirty="0" smtClean="0"/>
              <a:t>8.¿EN QUE CONSITE EL TIPO DE TIC DE TERMINALES?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4294967295"/>
          </p:nvPr>
        </p:nvSpPr>
        <p:spPr>
          <a:xfrm>
            <a:off x="1115616" y="2492896"/>
            <a:ext cx="6400800" cy="3474720"/>
          </a:xfrm>
          <a:prstGeom prst="rect">
            <a:avLst/>
          </a:prstGeom>
        </p:spPr>
        <p:txBody>
          <a:bodyPr>
            <a:normAutofit fontScale="77500" lnSpcReduction="20000"/>
          </a:bodyPr>
          <a:lstStyle/>
          <a:p>
            <a:pPr marL="0" indent="0" algn="just">
              <a:buNone/>
            </a:pPr>
            <a:r>
              <a:rPr lang="es-MX" sz="3800" dirty="0" smtClean="0"/>
              <a:t> Existen varios dispositivos o terminales que forman parte de las TIC. Estos son el ordenador, el navegador de Internet, los sistemas operativos para ordenadores, los teléfonos móviles, los televisores, los reproductores portátiles de audio y video o las consolas de juego.</a:t>
            </a:r>
          </a:p>
          <a:p>
            <a:pPr marL="0" indent="0">
              <a:buNone/>
            </a:pPr>
            <a:endParaRPr lang="es-MX" dirty="0"/>
          </a:p>
        </p:txBody>
      </p:sp>
      <p:pic>
        <p:nvPicPr>
          <p:cNvPr id="4" name="Picture 2" descr="http://3.bp.blogspot.com/-mLBtlQuTRJs/UM1OL8GRXfI/AAAAAAAAABU/uf8P9vDh1uQ/s1600/TIC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38967" y="5733256"/>
            <a:ext cx="2196279" cy="9567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959088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río">
  <a:themeElements>
    <a:clrScheme name="Brío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Brío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río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719</Words>
  <Application>Microsoft Office PowerPoint</Application>
  <PresentationFormat>Presentación en pantalla (4:3)</PresentationFormat>
  <Paragraphs>47</Paragraphs>
  <Slides>15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15</vt:i4>
      </vt:variant>
    </vt:vector>
  </HeadingPairs>
  <TitlesOfParts>
    <vt:vector size="16" baseType="lpstr">
      <vt:lpstr>Brío</vt:lpstr>
      <vt:lpstr>LAS TICS</vt:lpstr>
      <vt:lpstr>1.¿QUE SIGNIFICA TIC?</vt:lpstr>
      <vt:lpstr>2.¿EN QUE SECTORES SE UTILIZAN LAS TICS?</vt:lpstr>
      <vt:lpstr>3.¿EN QUE CONSISTE LA INMATERIALIDAD EN TICS?</vt:lpstr>
      <vt:lpstr>5.¿EN QUE CONSISTE LA INTERACTIVIDAD EN TICS?</vt:lpstr>
      <vt:lpstr>6. ¿EN QUÉ CONSISTE LA AUTOMATIZACIÓN DE TAREAS EN TICS?</vt:lpstr>
      <vt:lpstr>Presentación de PowerPoint</vt:lpstr>
      <vt:lpstr>7.¿EN QUE CONSISTE EL TIPO DE TIC DE REDES?</vt:lpstr>
      <vt:lpstr>8.¿EN QUE CONSITE EL TIPO DE TIC DE TERMINALES?</vt:lpstr>
      <vt:lpstr>9.¿EN QUÉ CONSISTE EL TIPO DE TIC DE SERVICIOS EN LAS TIC?</vt:lpstr>
      <vt:lpstr>10.¿CUAL ES LA LEY DE TICS EN COLOMBIA?</vt:lpstr>
      <vt:lpstr>11. ¿ CUÁL ES EL OBJETO DE LA LEY  DE TICS DE COLOMBIA?</vt:lpstr>
      <vt:lpstr>12.EXPLICA EL ARTICULO 16</vt:lpstr>
      <vt:lpstr>13. RESUME DEL VIDEO DE TIC</vt:lpstr>
      <vt:lpstr>IMAGENES</vt:lpstr>
    </vt:vector>
  </TitlesOfParts>
  <Company>Secretaria de Educacion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LAS TICS</dc:title>
  <dc:creator>IE</dc:creator>
  <cp:lastModifiedBy>IE</cp:lastModifiedBy>
  <cp:revision>1</cp:revision>
  <dcterms:created xsi:type="dcterms:W3CDTF">2014-08-21T16:28:33Z</dcterms:created>
  <dcterms:modified xsi:type="dcterms:W3CDTF">2014-08-21T16:38:10Z</dcterms:modified>
</cp:coreProperties>
</file>